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2"/>
  </p:notesMasterIdLst>
  <p:sldIdLst>
    <p:sldId id="262" r:id="rId5"/>
    <p:sldId id="263" r:id="rId6"/>
    <p:sldId id="264" r:id="rId7"/>
    <p:sldId id="265" r:id="rId8"/>
    <p:sldId id="267" r:id="rId9"/>
    <p:sldId id="268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B1B9D-5FD8-46B1-A173-F00497598741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142BC-A7BD-4276-975D-6351998F7C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489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3442AB9-C8CA-420F-B42A-18C2D699071B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C0F-A549-4116-ADE7-EA08C05540C8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C9EEE4F-EA2D-4584-9DE7-EC300D9E7B04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BE59C-38C6-435B-909F-6BC5D2F90092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B3F88-5DA5-47A3-A95A-FEF6AF43E84E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B3716-29F6-49DE-A213-3937CA580F20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02A8-9935-43BE-936D-943169608636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518B405-B3F7-4586-BE59-DF6DE834F5F3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76EAD-3739-455C-929C-D58B69B73424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DFFBC-BDEB-417F-BF84-663A45C20646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8071AC1-DFE2-4CEB-A839-7F430962ACC4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EDBAC8D9-C124-4B74-9CB9-474FDD0AD4C5}" type="datetime1">
              <a:rPr lang="en-US" smtClean="0"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5175115"/>
          </a:xfrm>
          <a:prstGeom prst="rect">
            <a:avLst/>
          </a:prstGeom>
          <a:solidFill>
            <a:srgbClr val="473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DBA70-3C88-4960-B0D4-84FCD42B1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2101" y="1100665"/>
            <a:ext cx="3132638" cy="427873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Social media Survey statistics</a:t>
            </a:r>
          </a:p>
        </p:txBody>
      </p:sp>
      <p:pic>
        <p:nvPicPr>
          <p:cNvPr id="1026" name="Picture 2" descr="Social Media Family - Everybody Knows Everyone">
            <a:extLst>
              <a:ext uri="{FF2B5EF4-FFF2-40B4-BE49-F238E27FC236}">
                <a16:creationId xmlns:a16="http://schemas.microsoft.com/office/drawing/2014/main" id="{9185260A-0DCC-4CB9-BB94-7C7A2AD2E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9" r="5807" b="2"/>
          <a:stretch/>
        </p:blipFill>
        <p:spPr bwMode="auto">
          <a:xfrm>
            <a:off x="1232237" y="829620"/>
            <a:ext cx="6274716" cy="487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707627"/>
            <a:ext cx="3618828" cy="64922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254AA-54D7-42C3-86C1-E80F6DF9C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2101" y="5707627"/>
            <a:ext cx="3132638" cy="649222"/>
          </a:xfrm>
          <a:noFill/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DFA13E"/>
                </a:solidFill>
              </a:rPr>
              <a:t>Evelyn phillippi</a:t>
            </a:r>
          </a:p>
        </p:txBody>
      </p:sp>
    </p:spTree>
    <p:extLst>
      <p:ext uri="{BB962C8B-B14F-4D97-AF65-F5344CB8AC3E}">
        <p14:creationId xmlns:p14="http://schemas.microsoft.com/office/powerpoint/2010/main" val="309834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A8AF9B1-7D64-4564-969F-CB2B27ED9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at's the Right Age for a Child to Get a Smartphone? - The New York Times">
            <a:extLst>
              <a:ext uri="{FF2B5EF4-FFF2-40B4-BE49-F238E27FC236}">
                <a16:creationId xmlns:a16="http://schemas.microsoft.com/office/drawing/2014/main" id="{30D0AA4C-4162-4C3A-8481-481350C36E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8" r="2135" b="587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8D854759-2D3E-4B54-A780-D84D49E80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459856EA-FC8A-44D1-BC3D-2B8EDD0C86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1038B56-933B-44DD-AF10-63436FCCF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9E086F-DCBB-4B2E-BAE8-AB717118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Ages 9-15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CB506-6FE0-4C3F-9539-CC17504A5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Got no data (am I surprised… no.)</a:t>
            </a:r>
          </a:p>
          <a:p>
            <a:r>
              <a:rPr lang="en-US" dirty="0">
                <a:solidFill>
                  <a:srgbClr val="FFFFFF"/>
                </a:solidFill>
              </a:rPr>
              <a:t>Everyone I asked in this age group simply didn’t or refused to complete</a:t>
            </a:r>
          </a:p>
          <a:p>
            <a:r>
              <a:rPr lang="en-US" dirty="0">
                <a:solidFill>
                  <a:srgbClr val="FFFFFF"/>
                </a:solidFill>
              </a:rPr>
              <a:t>Personal analysis: uses but aren’t aware or is too young to want to assess their technology use</a:t>
            </a:r>
          </a:p>
        </p:txBody>
      </p:sp>
    </p:spTree>
    <p:extLst>
      <p:ext uri="{BB962C8B-B14F-4D97-AF65-F5344CB8AC3E}">
        <p14:creationId xmlns:p14="http://schemas.microsoft.com/office/powerpoint/2010/main" val="4082271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8DD2392-397B-48BF-BEFA-EA1FB881C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in on My Photoshoot for rawpixel.com">
            <a:extLst>
              <a:ext uri="{FF2B5EF4-FFF2-40B4-BE49-F238E27FC236}">
                <a16:creationId xmlns:a16="http://schemas.microsoft.com/office/drawing/2014/main" id="{31771685-1744-412E-B009-C0684D4A2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6DD18B-374D-40A5-B940-E3DFACE6A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70" y="702156"/>
            <a:ext cx="10144260" cy="1013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Ages 16-25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F1C25-DE4F-4D28-AE61-4688F584D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2180496"/>
            <a:ext cx="10261602" cy="3678303"/>
          </a:xfrm>
        </p:spPr>
        <p:txBody>
          <a:bodyPr>
            <a:normAutofit/>
          </a:bodyPr>
          <a:lstStyle/>
          <a:p>
            <a:pPr>
              <a:buClr>
                <a:srgbClr val="F1F910"/>
              </a:buClr>
            </a:pPr>
            <a:r>
              <a:rPr lang="en-US" dirty="0"/>
              <a:t>18 of 27 responses were of this group</a:t>
            </a:r>
            <a:endParaRPr lang="en-US"/>
          </a:p>
          <a:p>
            <a:pPr>
              <a:buClr>
                <a:srgbClr val="F1F910"/>
              </a:buClr>
            </a:pPr>
            <a:r>
              <a:rPr lang="en-US" dirty="0"/>
              <a:t>Facebook, Instagram, and Snapchat were evenly popular</a:t>
            </a:r>
            <a:endParaRPr lang="en-US"/>
          </a:p>
          <a:p>
            <a:pPr>
              <a:buClr>
                <a:srgbClr val="F1F910"/>
              </a:buClr>
            </a:pPr>
            <a:r>
              <a:rPr lang="en-US" dirty="0"/>
              <a:t>Twitter had a smaller amt of users-about 5 less than other avg</a:t>
            </a:r>
            <a:endParaRPr lang="en-US"/>
          </a:p>
          <a:p>
            <a:pPr>
              <a:buClr>
                <a:srgbClr val="F1F910"/>
              </a:buClr>
            </a:pPr>
            <a:r>
              <a:rPr lang="en-US" dirty="0"/>
              <a:t>Most said 50-75% knew friends/followers personally</a:t>
            </a:r>
            <a:endParaRPr lang="en-US"/>
          </a:p>
          <a:p>
            <a:pPr>
              <a:buClr>
                <a:srgbClr val="F1F910"/>
              </a:buClr>
            </a:pPr>
            <a:r>
              <a:rPr lang="en-US" dirty="0"/>
              <a:t>Common themes in open responses: “addictive”, “too much”, “useful”, “insecure”, “depressed”</a:t>
            </a:r>
            <a:endParaRPr lang="en-US"/>
          </a:p>
          <a:p>
            <a:pPr>
              <a:buClr>
                <a:srgbClr val="F1F910"/>
              </a:buClr>
            </a:pPr>
            <a:r>
              <a:rPr lang="en-US" dirty="0"/>
              <a:t>Other medias mentioned- Discord and Tik Tok</a:t>
            </a:r>
            <a:endParaRPr lang="en-US"/>
          </a:p>
          <a:p>
            <a:pPr>
              <a:buClr>
                <a:srgbClr val="F1F910"/>
              </a:buClr>
            </a:pPr>
            <a:r>
              <a:rPr lang="en-US" dirty="0"/>
              <a:t>Avg use time 4-6 hours a day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12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00A525-A311-4766-BAD7-4F9CEFC47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5"/>
            <a:ext cx="3568661" cy="126971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26-50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1D1F0-D5D9-461B-BCBC-EB25F7EDB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568661" cy="3634486"/>
          </a:xfrm>
        </p:spPr>
        <p:txBody>
          <a:bodyPr>
            <a:normAutofit/>
          </a:bodyPr>
          <a:lstStyle/>
          <a:p>
            <a:r>
              <a:rPr lang="en-US" dirty="0"/>
              <a:t>Facebook and Instagram were most popular with others rarely used</a:t>
            </a:r>
          </a:p>
          <a:p>
            <a:r>
              <a:rPr lang="en-US" dirty="0"/>
              <a:t>75-100% known personally</a:t>
            </a:r>
          </a:p>
          <a:p>
            <a:r>
              <a:rPr lang="en-US" dirty="0"/>
              <a:t>Common themes in open responses: “hardly use”, “ok”, “use wisely”</a:t>
            </a:r>
          </a:p>
          <a:p>
            <a:r>
              <a:rPr lang="en-US" dirty="0"/>
              <a:t>Avg usage time 1-2 hours a day</a:t>
            </a:r>
          </a:p>
          <a:p>
            <a:r>
              <a:rPr lang="en-US" dirty="0"/>
              <a:t>Other social media mentioned: LinkedIn</a:t>
            </a:r>
          </a:p>
        </p:txBody>
      </p:sp>
      <p:pic>
        <p:nvPicPr>
          <p:cNvPr id="3074" name="Picture 2" descr="Cell Phone Addicted Parents Could Have Negative Effects On Their Children's  Development">
            <a:extLst>
              <a:ext uri="{FF2B5EF4-FFF2-40B4-BE49-F238E27FC236}">
                <a16:creationId xmlns:a16="http://schemas.microsoft.com/office/drawing/2014/main" id="{051D7855-BB55-4314-AC67-07189478F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99275"/>
            <a:ext cx="6735272" cy="447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641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2A76D0B-343D-438E-9C79-7CA889B7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from survey overall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A251308-C317-47D3-A92E-AAF8455D2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 Sites Used	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1019C3-B711-42C7-8FAD-D67D10D893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4072" y="3193055"/>
            <a:ext cx="4712325" cy="313829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4FB014-24BC-4C0E-BFCA-AEF6F1D57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How Sites are Accessed</a:t>
            </a:r>
          </a:p>
        </p:txBody>
      </p:sp>
      <p:pic>
        <p:nvPicPr>
          <p:cNvPr id="12" name="Content Placeholder 11" descr="chart5731956660.png">
            <a:extLst>
              <a:ext uri="{FF2B5EF4-FFF2-40B4-BE49-F238E27FC236}">
                <a16:creationId xmlns:a16="http://schemas.microsoft.com/office/drawing/2014/main" id="{8BED115F-FC2F-4428-ACC5-9B586CB4ACF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766825" y="3249039"/>
            <a:ext cx="5392737" cy="302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69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F51BCE-39B3-4C78-A66F-FF25A8D4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from survey overall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8CCBB6-091D-4821-8C1F-D6C2A012B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Site Behaviors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589953-7845-4927-BC79-79744F806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Percent of Followers/Friends Known Personally</a:t>
            </a:r>
          </a:p>
        </p:txBody>
      </p:sp>
      <p:pic>
        <p:nvPicPr>
          <p:cNvPr id="12" name="Content Placeholder 11" descr="chart5731958170.png">
            <a:extLst>
              <a:ext uri="{FF2B5EF4-FFF2-40B4-BE49-F238E27FC236}">
                <a16:creationId xmlns:a16="http://schemas.microsoft.com/office/drawing/2014/main" id="{D2C208CC-5E45-4664-9C8B-F08FCCD9B1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9930" y="3207212"/>
            <a:ext cx="5301690" cy="3123892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09A64CF-79BB-4D53-AA1E-DEF8DC5EDA5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74294" y="3020065"/>
            <a:ext cx="5431113" cy="349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36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E018D-C8FA-4F88-A3C3-AAC66E8B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Gave screen time data vs. didn’t have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EF182-C80D-420C-8292-322E16839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hart5731975490.png">
            <a:extLst>
              <a:ext uri="{FF2B5EF4-FFF2-40B4-BE49-F238E27FC236}">
                <a16:creationId xmlns:a16="http://schemas.microsoft.com/office/drawing/2014/main" id="{5D8A3D49-2128-411E-9BD7-492762CBE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3350" y="1145894"/>
            <a:ext cx="5657850" cy="36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300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A32ED2-6DBA-4E14-851E-DE5772C902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7F0652-397B-4F71-B75E-207A80EB278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D1CAB62D-49E5-4271-85C6-1466970BAB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203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Wingdings 2</vt:lpstr>
      <vt:lpstr>Dividend</vt:lpstr>
      <vt:lpstr>Social media Survey statistics</vt:lpstr>
      <vt:lpstr>Ages 9-15</vt:lpstr>
      <vt:lpstr>Ages 16-25</vt:lpstr>
      <vt:lpstr>26-50</vt:lpstr>
      <vt:lpstr>Data from survey overall</vt:lpstr>
      <vt:lpstr>Data from survey overall</vt:lpstr>
      <vt:lpstr>Gave screen time data vs. didn’t have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Survey statistics</dc:title>
  <dc:creator>Phillippi, Evelyn D</dc:creator>
  <cp:lastModifiedBy>Phillippi, Evelyn D</cp:lastModifiedBy>
  <cp:revision>3</cp:revision>
  <dcterms:created xsi:type="dcterms:W3CDTF">2020-11-26T03:39:20Z</dcterms:created>
  <dcterms:modified xsi:type="dcterms:W3CDTF">2020-11-26T03:59:35Z</dcterms:modified>
</cp:coreProperties>
</file>